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333"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3278cee34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78cee3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40eb7e943a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40eb7e943a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40eb7e943a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40eb7e943a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40eb7e943a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40eb7e943a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40eb7e943a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40eb7e943a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40eb7e943a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40eb7e943a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40eb7e943a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40eb7e943a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40eb7e943a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40eb7e943a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B26B"/>
        </a:solidFill>
        <a:effectLst/>
      </p:bgPr>
    </p:bg>
    <p:spTree>
      <p:nvGrpSpPr>
        <p:cNvPr id="1" name="Shape 53"/>
        <p:cNvGrpSpPr/>
        <p:nvPr/>
      </p:nvGrpSpPr>
      <p:grpSpPr>
        <a:xfrm>
          <a:off x="0" y="0"/>
          <a:ext cx="0" cy="0"/>
          <a:chOff x="0" y="0"/>
          <a:chExt cx="0" cy="0"/>
        </a:xfrm>
      </p:grpSpPr>
      <p:pic>
        <p:nvPicPr>
          <p:cNvPr id="54" name="Google Shape;54;p13" descr="Public Domain Clip Art Image | Parchment Background or Border | ID ..."/>
          <p:cNvPicPr preferRelativeResize="0"/>
          <p:nvPr/>
        </p:nvPicPr>
        <p:blipFill>
          <a:blip r:embed="rId3">
            <a:alphaModFix/>
          </a:blip>
          <a:stretch>
            <a:fillRect/>
          </a:stretch>
        </p:blipFill>
        <p:spPr>
          <a:xfrm>
            <a:off x="547485" y="54718"/>
            <a:ext cx="8211926" cy="5033800"/>
          </a:xfrm>
          <a:prstGeom prst="rect">
            <a:avLst/>
          </a:prstGeom>
          <a:noFill/>
          <a:ln>
            <a:noFill/>
          </a:ln>
        </p:spPr>
      </p:pic>
      <p:sp>
        <p:nvSpPr>
          <p:cNvPr id="55" name="Google Shape;55;p13"/>
          <p:cNvSpPr txBox="1"/>
          <p:nvPr/>
        </p:nvSpPr>
        <p:spPr>
          <a:xfrm>
            <a:off x="1685325" y="919275"/>
            <a:ext cx="5614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56" name="Google Shape;56;p13"/>
          <p:cNvSpPr txBox="1"/>
          <p:nvPr/>
        </p:nvSpPr>
        <p:spPr>
          <a:xfrm>
            <a:off x="1740025" y="1149050"/>
            <a:ext cx="5417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57" name="Google Shape;57;p13"/>
          <p:cNvSpPr txBox="1"/>
          <p:nvPr/>
        </p:nvSpPr>
        <p:spPr>
          <a:xfrm>
            <a:off x="2435440" y="2017650"/>
            <a:ext cx="3829319" cy="55396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b="1" dirty="0">
                <a:solidFill>
                  <a:schemeClr val="dk1"/>
                </a:solidFill>
              </a:rPr>
              <a:t>OUR INHERITANCE</a:t>
            </a:r>
            <a:endParaRPr sz="2400" b="1" dirty="0">
              <a:solidFill>
                <a:schemeClr val="dk1"/>
              </a:solidFill>
            </a:endParaRPr>
          </a:p>
        </p:txBody>
      </p:sp>
      <p:sp>
        <p:nvSpPr>
          <p:cNvPr id="58" name="Google Shape;58;p13"/>
          <p:cNvSpPr txBox="1"/>
          <p:nvPr/>
        </p:nvSpPr>
        <p:spPr>
          <a:xfrm>
            <a:off x="3200949" y="2571618"/>
            <a:ext cx="2298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solidFill>
                  <a:schemeClr val="dk1"/>
                </a:solidFill>
              </a:rPr>
              <a:t>1 Corinthians 6:1-11</a:t>
            </a:r>
            <a:endParaRPr sz="1800" dirty="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B26B"/>
        </a:solidFill>
        <a:effectLst/>
      </p:bgPr>
    </p:bg>
    <p:spTree>
      <p:nvGrpSpPr>
        <p:cNvPr id="1" name="Shape 62"/>
        <p:cNvGrpSpPr/>
        <p:nvPr/>
      </p:nvGrpSpPr>
      <p:grpSpPr>
        <a:xfrm>
          <a:off x="0" y="0"/>
          <a:ext cx="0" cy="0"/>
          <a:chOff x="0" y="0"/>
          <a:chExt cx="0" cy="0"/>
        </a:xfrm>
      </p:grpSpPr>
      <p:sp>
        <p:nvSpPr>
          <p:cNvPr id="63" name="Google Shape;63;p14"/>
          <p:cNvSpPr txBox="1"/>
          <p:nvPr/>
        </p:nvSpPr>
        <p:spPr>
          <a:xfrm>
            <a:off x="225000" y="1017775"/>
            <a:ext cx="8919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64" name="Google Shape;64;p14"/>
          <p:cNvSpPr txBox="1"/>
          <p:nvPr/>
        </p:nvSpPr>
        <p:spPr>
          <a:xfrm>
            <a:off x="1191656" y="1522405"/>
            <a:ext cx="6874811" cy="203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dirty="0"/>
              <a:t>Matthew 19:28</a:t>
            </a:r>
            <a:endParaRPr sz="2000" dirty="0"/>
          </a:p>
          <a:p>
            <a:pPr marL="0" lvl="0" indent="0" algn="ctr" rtl="0">
              <a:spcBef>
                <a:spcPts val="0"/>
              </a:spcBef>
              <a:spcAft>
                <a:spcPts val="0"/>
              </a:spcAft>
              <a:buNone/>
            </a:pPr>
            <a:endParaRPr sz="2000" dirty="0"/>
          </a:p>
          <a:p>
            <a:pPr marL="0" lvl="0" indent="0" algn="ctr" rtl="0">
              <a:spcBef>
                <a:spcPts val="0"/>
              </a:spcBef>
              <a:spcAft>
                <a:spcPts val="0"/>
              </a:spcAft>
              <a:buNone/>
            </a:pPr>
            <a:r>
              <a:rPr lang="en" sz="2000" dirty="0"/>
              <a:t>And Jesus said unto them, Verily I say unto you, That ye which have followed Me, in the regeneration when the Son of Man shall sit in the throne of His glory, ye also shall sit upon twelve thrones, judging the twelve tribes of Israel.</a:t>
            </a:r>
            <a:endParaRPr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B26B"/>
        </a:solidFill>
        <a:effectLst/>
      </p:bgPr>
    </p:bg>
    <p:spTree>
      <p:nvGrpSpPr>
        <p:cNvPr id="1" name="Shape 68"/>
        <p:cNvGrpSpPr/>
        <p:nvPr/>
      </p:nvGrpSpPr>
      <p:grpSpPr>
        <a:xfrm>
          <a:off x="0" y="0"/>
          <a:ext cx="0" cy="0"/>
          <a:chOff x="0" y="0"/>
          <a:chExt cx="0" cy="0"/>
        </a:xfrm>
      </p:grpSpPr>
      <p:sp>
        <p:nvSpPr>
          <p:cNvPr id="69" name="Google Shape;69;p15"/>
          <p:cNvSpPr txBox="1"/>
          <p:nvPr/>
        </p:nvSpPr>
        <p:spPr>
          <a:xfrm>
            <a:off x="1411725" y="1203800"/>
            <a:ext cx="8317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70" name="Google Shape;70;p15"/>
          <p:cNvSpPr txBox="1"/>
          <p:nvPr/>
        </p:nvSpPr>
        <p:spPr>
          <a:xfrm>
            <a:off x="1160025" y="1269450"/>
            <a:ext cx="6621000" cy="2893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a:t>James 2:6,8</a:t>
            </a:r>
            <a:endParaRPr sz="2000"/>
          </a:p>
          <a:p>
            <a:pPr marL="0" lvl="0" indent="0" algn="ctr" rtl="0">
              <a:spcBef>
                <a:spcPts val="0"/>
              </a:spcBef>
              <a:spcAft>
                <a:spcPts val="0"/>
              </a:spcAft>
              <a:buNone/>
            </a:pPr>
            <a:endParaRPr sz="2000"/>
          </a:p>
          <a:p>
            <a:pPr marL="0" lvl="0" indent="0" algn="ctr" rtl="0">
              <a:spcBef>
                <a:spcPts val="0"/>
              </a:spcBef>
              <a:spcAft>
                <a:spcPts val="0"/>
              </a:spcAft>
              <a:buNone/>
            </a:pPr>
            <a:r>
              <a:rPr lang="en" sz="2000"/>
              <a:t>But ye have despised the poor. Do not rich men oppress you, and draw you before the judgement seats?</a:t>
            </a:r>
            <a:endParaRPr sz="2000"/>
          </a:p>
          <a:p>
            <a:pPr marL="0" lvl="0" indent="0" algn="ctr" rtl="0">
              <a:spcBef>
                <a:spcPts val="0"/>
              </a:spcBef>
              <a:spcAft>
                <a:spcPts val="0"/>
              </a:spcAft>
              <a:buNone/>
            </a:pPr>
            <a:endParaRPr sz="2000"/>
          </a:p>
          <a:p>
            <a:pPr marL="0" lvl="0" indent="0" algn="ctr" rtl="0">
              <a:spcBef>
                <a:spcPts val="0"/>
              </a:spcBef>
              <a:spcAft>
                <a:spcPts val="0"/>
              </a:spcAft>
              <a:buNone/>
            </a:pPr>
            <a:r>
              <a:rPr lang="en" sz="2000"/>
              <a:t>If ye fulfill the royal law according to the Scripture, Thou shalt love thy neighbor as thyself, ye do well.</a:t>
            </a:r>
            <a:endParaRPr sz="2000"/>
          </a:p>
          <a:p>
            <a:pPr marL="0" lvl="0" indent="0" algn="l" rtl="0">
              <a:spcBef>
                <a:spcPts val="0"/>
              </a:spcBef>
              <a:spcAft>
                <a:spcPts val="0"/>
              </a:spcAft>
              <a:buNone/>
            </a:pPr>
            <a:endParaRPr sz="1800"/>
          </a:p>
          <a:p>
            <a:pPr marL="0" lvl="0" indent="0" algn="l" rtl="0">
              <a:spcBef>
                <a:spcPts val="0"/>
              </a:spcBef>
              <a:spcAft>
                <a:spcPts val="0"/>
              </a:spcAft>
              <a:buNone/>
            </a:pP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B26B"/>
        </a:solidFill>
        <a:effectLst/>
      </p:bgPr>
    </p:bg>
    <p:spTree>
      <p:nvGrpSpPr>
        <p:cNvPr id="1" name="Shape 74"/>
        <p:cNvGrpSpPr/>
        <p:nvPr/>
      </p:nvGrpSpPr>
      <p:grpSpPr>
        <a:xfrm>
          <a:off x="0" y="0"/>
          <a:ext cx="0" cy="0"/>
          <a:chOff x="0" y="0"/>
          <a:chExt cx="0" cy="0"/>
        </a:xfrm>
      </p:grpSpPr>
      <p:sp>
        <p:nvSpPr>
          <p:cNvPr id="75" name="Google Shape;75;p16"/>
          <p:cNvSpPr txBox="1"/>
          <p:nvPr/>
        </p:nvSpPr>
        <p:spPr>
          <a:xfrm>
            <a:off x="1411725" y="1203800"/>
            <a:ext cx="8317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76" name="Google Shape;76;p16"/>
          <p:cNvSpPr txBox="1"/>
          <p:nvPr/>
        </p:nvSpPr>
        <p:spPr>
          <a:xfrm>
            <a:off x="1411725" y="1269450"/>
            <a:ext cx="5878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p>
        </p:txBody>
      </p:sp>
      <p:pic>
        <p:nvPicPr>
          <p:cNvPr id="77" name="Google Shape;77;p16" descr="Royalty-Free photo: White house near green grass | PickPik"/>
          <p:cNvPicPr preferRelativeResize="0"/>
          <p:nvPr/>
        </p:nvPicPr>
        <p:blipFill>
          <a:blip r:embed="rId3">
            <a:alphaModFix/>
            <a:extLst>
              <a:ext uri="{BEBA8EAE-BF5A-486C-A8C5-ECC9F3942E4B}">
                <a14:imgProps xmlns:a14="http://schemas.microsoft.com/office/drawing/2010/main">
                  <a14:imgLayer r:embed="rId4">
                    <a14:imgEffect>
                      <a14:colorTemperature colorTemp="7312"/>
                    </a14:imgEffect>
                    <a14:imgEffect>
                      <a14:saturation sat="58000"/>
                    </a14:imgEffect>
                    <a14:imgEffect>
                      <a14:brightnessContrast bright="3000"/>
                    </a14:imgEffect>
                  </a14:imgLayer>
                </a14:imgProps>
              </a:ext>
            </a:extLst>
          </a:blip>
          <a:stretch>
            <a:fillRect/>
          </a:stretch>
        </p:blipFill>
        <p:spPr>
          <a:xfrm>
            <a:off x="1291350" y="727750"/>
            <a:ext cx="6736775" cy="368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B26B"/>
        </a:solidFill>
        <a:effectLst/>
      </p:bgPr>
    </p:bg>
    <p:spTree>
      <p:nvGrpSpPr>
        <p:cNvPr id="1" name="Shape 81"/>
        <p:cNvGrpSpPr/>
        <p:nvPr/>
      </p:nvGrpSpPr>
      <p:grpSpPr>
        <a:xfrm>
          <a:off x="0" y="0"/>
          <a:ext cx="0" cy="0"/>
          <a:chOff x="0" y="0"/>
          <a:chExt cx="0" cy="0"/>
        </a:xfrm>
      </p:grpSpPr>
      <p:sp>
        <p:nvSpPr>
          <p:cNvPr id="82" name="Google Shape;82;p17"/>
          <p:cNvSpPr txBox="1"/>
          <p:nvPr/>
        </p:nvSpPr>
        <p:spPr>
          <a:xfrm>
            <a:off x="1411725" y="1203800"/>
            <a:ext cx="8317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83" name="Google Shape;83;p17"/>
          <p:cNvSpPr txBox="1"/>
          <p:nvPr/>
        </p:nvSpPr>
        <p:spPr>
          <a:xfrm>
            <a:off x="1326450" y="1665500"/>
            <a:ext cx="6491100" cy="224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a:t>1 Peter 1:4</a:t>
            </a:r>
            <a:endParaRPr sz="2000"/>
          </a:p>
          <a:p>
            <a:pPr marL="0" lvl="0" indent="0" algn="ctr" rtl="0">
              <a:spcBef>
                <a:spcPts val="0"/>
              </a:spcBef>
              <a:spcAft>
                <a:spcPts val="0"/>
              </a:spcAft>
              <a:buNone/>
            </a:pPr>
            <a:endParaRPr sz="2000"/>
          </a:p>
          <a:p>
            <a:pPr marL="0" lvl="0" indent="0" algn="ctr" rtl="0">
              <a:spcBef>
                <a:spcPts val="0"/>
              </a:spcBef>
              <a:spcAft>
                <a:spcPts val="0"/>
              </a:spcAft>
              <a:buNone/>
            </a:pPr>
            <a:r>
              <a:rPr lang="en" sz="2000"/>
              <a:t>To an inheritance incorruptible, and undefiled, and that fadeth not away, reserved in heaven for you.</a:t>
            </a:r>
            <a:endParaRPr sz="2000"/>
          </a:p>
          <a:p>
            <a:pPr marL="0" lvl="0" indent="0" algn="l" rtl="0">
              <a:spcBef>
                <a:spcPts val="0"/>
              </a:spcBef>
              <a:spcAft>
                <a:spcPts val="0"/>
              </a:spcAft>
              <a:buNone/>
            </a:pPr>
            <a:endParaRPr sz="1800"/>
          </a:p>
          <a:p>
            <a:pPr marL="0" lvl="0" indent="0" algn="l" rtl="0">
              <a:spcBef>
                <a:spcPts val="0"/>
              </a:spcBef>
              <a:spcAft>
                <a:spcPts val="0"/>
              </a:spcAft>
              <a:buNone/>
            </a:pPr>
            <a:endParaRPr sz="1800"/>
          </a:p>
          <a:p>
            <a:pPr marL="0" lvl="0" indent="0" algn="l" rtl="0">
              <a:spcBef>
                <a:spcPts val="0"/>
              </a:spcBef>
              <a:spcAft>
                <a:spcPts val="0"/>
              </a:spcAft>
              <a:buNone/>
            </a:pP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B26B"/>
        </a:solidFill>
        <a:effectLst/>
      </p:bgPr>
    </p:bg>
    <p:spTree>
      <p:nvGrpSpPr>
        <p:cNvPr id="1" name="Shape 87"/>
        <p:cNvGrpSpPr/>
        <p:nvPr/>
      </p:nvGrpSpPr>
      <p:grpSpPr>
        <a:xfrm>
          <a:off x="0" y="0"/>
          <a:ext cx="0" cy="0"/>
          <a:chOff x="0" y="0"/>
          <a:chExt cx="0" cy="0"/>
        </a:xfrm>
      </p:grpSpPr>
      <p:sp>
        <p:nvSpPr>
          <p:cNvPr id="88" name="Google Shape;88;p18"/>
          <p:cNvSpPr txBox="1"/>
          <p:nvPr/>
        </p:nvSpPr>
        <p:spPr>
          <a:xfrm>
            <a:off x="1455500" y="1203800"/>
            <a:ext cx="8273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89" name="Google Shape;89;p18"/>
          <p:cNvSpPr txBox="1"/>
          <p:nvPr/>
        </p:nvSpPr>
        <p:spPr>
          <a:xfrm>
            <a:off x="821185" y="738601"/>
            <a:ext cx="7430700" cy="412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a:t>Leviticus 7:11</a:t>
            </a:r>
            <a:endParaRPr sz="2000"/>
          </a:p>
          <a:p>
            <a:pPr marL="0" lvl="0" indent="0" algn="ctr" rtl="0">
              <a:spcBef>
                <a:spcPts val="0"/>
              </a:spcBef>
              <a:spcAft>
                <a:spcPts val="0"/>
              </a:spcAft>
              <a:buNone/>
            </a:pPr>
            <a:r>
              <a:rPr lang="en" sz="2000"/>
              <a:t>For the life of the flesh is in the blood: and I have given it to you upon the altar to make an atonement for your souls: for it is the blood that maketh an atonement for the soul.</a:t>
            </a:r>
            <a:endParaRPr sz="2000"/>
          </a:p>
          <a:p>
            <a:pPr marL="0" lvl="0" indent="0" algn="ctr" rtl="0">
              <a:spcBef>
                <a:spcPts val="0"/>
              </a:spcBef>
              <a:spcAft>
                <a:spcPts val="0"/>
              </a:spcAft>
              <a:buNone/>
            </a:pPr>
            <a:endParaRPr sz="2000"/>
          </a:p>
          <a:p>
            <a:pPr marL="0" lvl="0" indent="0" algn="ctr" rtl="0">
              <a:spcBef>
                <a:spcPts val="0"/>
              </a:spcBef>
              <a:spcAft>
                <a:spcPts val="0"/>
              </a:spcAft>
              <a:buNone/>
            </a:pPr>
            <a:r>
              <a:rPr lang="en" sz="2000"/>
              <a:t>Hebrews 9:13-14</a:t>
            </a:r>
            <a:endParaRPr sz="2000"/>
          </a:p>
          <a:p>
            <a:pPr marL="0" lvl="0" indent="0" algn="ctr" rtl="0">
              <a:spcBef>
                <a:spcPts val="0"/>
              </a:spcBef>
              <a:spcAft>
                <a:spcPts val="0"/>
              </a:spcAft>
              <a:buNone/>
            </a:pPr>
            <a:r>
              <a:rPr lang="en" sz="2000"/>
              <a:t>For if the blood of bulls and of goats, and the ashes of an heifer sprinkling the unclean, sanctifieth to the </a:t>
            </a:r>
            <a:r>
              <a:rPr lang="en" sz="2000" u="sng"/>
              <a:t>purifying </a:t>
            </a:r>
            <a:r>
              <a:rPr lang="en" sz="2000"/>
              <a:t>of the flesh:</a:t>
            </a:r>
            <a:endParaRPr sz="2000"/>
          </a:p>
          <a:p>
            <a:pPr marL="0" lvl="0" indent="0" algn="ctr" rtl="0">
              <a:spcBef>
                <a:spcPts val="0"/>
              </a:spcBef>
              <a:spcAft>
                <a:spcPts val="0"/>
              </a:spcAft>
              <a:buNone/>
            </a:pPr>
            <a:r>
              <a:rPr lang="en" sz="2000"/>
              <a:t>How much more shall the blood of Christ, who through the eternal Spirit offered Himself without spot to God, </a:t>
            </a:r>
            <a:r>
              <a:rPr lang="en" sz="2000" u="sng"/>
              <a:t>purge your conscience </a:t>
            </a:r>
            <a:r>
              <a:rPr lang="en" sz="2000"/>
              <a:t>from dead works to serve the living God?</a:t>
            </a:r>
            <a:endParaRPr sz="2000"/>
          </a:p>
          <a:p>
            <a:pPr marL="0" lvl="0" indent="0" algn="l" rtl="0">
              <a:spcBef>
                <a:spcPts val="0"/>
              </a:spcBef>
              <a:spcAft>
                <a:spcPts val="0"/>
              </a:spcAft>
              <a:buNone/>
            </a:pPr>
            <a:endParaRPr sz="1800"/>
          </a:p>
          <a:p>
            <a:pPr marL="0" lvl="0" indent="0" algn="l" rtl="0">
              <a:spcBef>
                <a:spcPts val="0"/>
              </a:spcBef>
              <a:spcAft>
                <a:spcPts val="0"/>
              </a:spcAft>
              <a:buNone/>
            </a:pP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B26B"/>
        </a:solidFill>
        <a:effectLst/>
      </p:bgPr>
    </p:bg>
    <p:spTree>
      <p:nvGrpSpPr>
        <p:cNvPr id="1" name="Shape 93"/>
        <p:cNvGrpSpPr/>
        <p:nvPr/>
      </p:nvGrpSpPr>
      <p:grpSpPr>
        <a:xfrm>
          <a:off x="0" y="0"/>
          <a:ext cx="0" cy="0"/>
          <a:chOff x="0" y="0"/>
          <a:chExt cx="0" cy="0"/>
        </a:xfrm>
      </p:grpSpPr>
      <p:sp>
        <p:nvSpPr>
          <p:cNvPr id="94" name="Google Shape;94;p19"/>
          <p:cNvSpPr txBox="1"/>
          <p:nvPr/>
        </p:nvSpPr>
        <p:spPr>
          <a:xfrm>
            <a:off x="1455500" y="1203800"/>
            <a:ext cx="8273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95" name="Google Shape;95;p19"/>
          <p:cNvSpPr txBox="1"/>
          <p:nvPr/>
        </p:nvSpPr>
        <p:spPr>
          <a:xfrm>
            <a:off x="733225" y="678500"/>
            <a:ext cx="7682400" cy="3540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b="1"/>
              <a:t>WASHED</a:t>
            </a:r>
            <a:endParaRPr sz="2000" b="1"/>
          </a:p>
          <a:p>
            <a:pPr marL="0" lvl="0" indent="0" algn="ctr" rtl="0">
              <a:spcBef>
                <a:spcPts val="0"/>
              </a:spcBef>
              <a:spcAft>
                <a:spcPts val="0"/>
              </a:spcAft>
              <a:buNone/>
            </a:pPr>
            <a:r>
              <a:rPr lang="en" sz="2000" b="1"/>
              <a:t>SANCTIFIED</a:t>
            </a:r>
            <a:endParaRPr sz="2000" b="1"/>
          </a:p>
          <a:p>
            <a:pPr marL="0" lvl="0" indent="0" algn="ctr" rtl="0">
              <a:spcBef>
                <a:spcPts val="0"/>
              </a:spcBef>
              <a:spcAft>
                <a:spcPts val="0"/>
              </a:spcAft>
              <a:buNone/>
            </a:pPr>
            <a:r>
              <a:rPr lang="en" sz="2000" b="1"/>
              <a:t>JUSTIFIED</a:t>
            </a:r>
            <a:endParaRPr sz="2000" b="1"/>
          </a:p>
          <a:p>
            <a:pPr marL="0" lvl="0" indent="0" algn="ctr" rtl="0">
              <a:spcBef>
                <a:spcPts val="0"/>
              </a:spcBef>
              <a:spcAft>
                <a:spcPts val="0"/>
              </a:spcAft>
              <a:buNone/>
            </a:pPr>
            <a:endParaRPr sz="2000" b="1"/>
          </a:p>
          <a:p>
            <a:pPr marL="0" lvl="0" indent="0" algn="ctr" rtl="0">
              <a:spcBef>
                <a:spcPts val="0"/>
              </a:spcBef>
              <a:spcAft>
                <a:spcPts val="0"/>
              </a:spcAft>
              <a:buNone/>
            </a:pPr>
            <a:endParaRPr sz="2000" b="1"/>
          </a:p>
          <a:p>
            <a:pPr marL="0" lvl="0" indent="0" algn="ctr" rtl="0">
              <a:spcBef>
                <a:spcPts val="0"/>
              </a:spcBef>
              <a:spcAft>
                <a:spcPts val="0"/>
              </a:spcAft>
              <a:buNone/>
            </a:pPr>
            <a:r>
              <a:rPr lang="en" sz="2000"/>
              <a:t>1 Peter 2:9</a:t>
            </a:r>
            <a:endParaRPr sz="2000"/>
          </a:p>
          <a:p>
            <a:pPr marL="0" lvl="0" indent="0" algn="ctr" rtl="0">
              <a:spcBef>
                <a:spcPts val="0"/>
              </a:spcBef>
              <a:spcAft>
                <a:spcPts val="0"/>
              </a:spcAft>
              <a:buNone/>
            </a:pPr>
            <a:endParaRPr sz="2000"/>
          </a:p>
          <a:p>
            <a:pPr marL="0" lvl="0" indent="0" algn="ctr" rtl="0">
              <a:spcBef>
                <a:spcPts val="0"/>
              </a:spcBef>
              <a:spcAft>
                <a:spcPts val="0"/>
              </a:spcAft>
              <a:buNone/>
            </a:pPr>
            <a:r>
              <a:rPr lang="en" sz="2000"/>
              <a:t>But ye are a chosen generation, a royal priesthood, an holy nation, a peculiar people; that ye should show forth the praises of Him who hath called you out of darkness into His marvelous light.</a:t>
            </a:r>
            <a:endParaRPr sz="2000"/>
          </a:p>
          <a:p>
            <a:pPr marL="0" lvl="0" indent="0" algn="l" rtl="0">
              <a:spcBef>
                <a:spcPts val="0"/>
              </a:spcBef>
              <a:spcAft>
                <a:spcPts val="0"/>
              </a:spcAft>
              <a:buNone/>
            </a:pP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B26B"/>
        </a:solidFill>
        <a:effectLst/>
      </p:bgPr>
    </p:bg>
    <p:spTree>
      <p:nvGrpSpPr>
        <p:cNvPr id="1" name="Shape 99"/>
        <p:cNvGrpSpPr/>
        <p:nvPr/>
      </p:nvGrpSpPr>
      <p:grpSpPr>
        <a:xfrm>
          <a:off x="0" y="0"/>
          <a:ext cx="0" cy="0"/>
          <a:chOff x="0" y="0"/>
          <a:chExt cx="0" cy="0"/>
        </a:xfrm>
      </p:grpSpPr>
      <p:sp>
        <p:nvSpPr>
          <p:cNvPr id="100" name="Google Shape;100;p20"/>
          <p:cNvSpPr txBox="1"/>
          <p:nvPr/>
        </p:nvSpPr>
        <p:spPr>
          <a:xfrm>
            <a:off x="1455500" y="1203800"/>
            <a:ext cx="8273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101" name="Google Shape;101;p20"/>
          <p:cNvSpPr txBox="1"/>
          <p:nvPr/>
        </p:nvSpPr>
        <p:spPr>
          <a:xfrm>
            <a:off x="941125" y="1401900"/>
            <a:ext cx="7168200" cy="233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a:t>1 Corinthians 15:57-58</a:t>
            </a:r>
            <a:endParaRPr sz="2000"/>
          </a:p>
          <a:p>
            <a:pPr marL="0" lvl="0" indent="0" algn="ctr" rtl="0">
              <a:spcBef>
                <a:spcPts val="0"/>
              </a:spcBef>
              <a:spcAft>
                <a:spcPts val="0"/>
              </a:spcAft>
              <a:buNone/>
            </a:pPr>
            <a:endParaRPr sz="2000"/>
          </a:p>
          <a:p>
            <a:pPr marL="0" lvl="0" indent="0" algn="ctr" rtl="0">
              <a:spcBef>
                <a:spcPts val="0"/>
              </a:spcBef>
              <a:spcAft>
                <a:spcPts val="0"/>
              </a:spcAft>
              <a:buNone/>
            </a:pPr>
            <a:r>
              <a:rPr lang="en" sz="2000"/>
              <a:t>But thanks be to God, which giveth us the victory through our Lord Jesus Christ.</a:t>
            </a:r>
            <a:endParaRPr sz="2000"/>
          </a:p>
          <a:p>
            <a:pPr marL="0" lvl="0" indent="0" algn="ctr" rtl="0">
              <a:spcBef>
                <a:spcPts val="0"/>
              </a:spcBef>
              <a:spcAft>
                <a:spcPts val="0"/>
              </a:spcAft>
              <a:buNone/>
            </a:pPr>
            <a:r>
              <a:rPr lang="en" sz="2000"/>
              <a:t>Therefore my beloved brethren, be ye steadfast, unmoveable, always abounding in the work of the Lord, forasmuch as ye know that your labor is not in vain in the Lord.</a:t>
            </a: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B26B"/>
        </a:solidFill>
        <a:effectLst/>
      </p:bgPr>
    </p:bg>
    <p:spTree>
      <p:nvGrpSpPr>
        <p:cNvPr id="1" name="Shape 105"/>
        <p:cNvGrpSpPr/>
        <p:nvPr/>
      </p:nvGrpSpPr>
      <p:grpSpPr>
        <a:xfrm>
          <a:off x="0" y="0"/>
          <a:ext cx="0" cy="0"/>
          <a:chOff x="0" y="0"/>
          <a:chExt cx="0" cy="0"/>
        </a:xfrm>
      </p:grpSpPr>
      <p:sp>
        <p:nvSpPr>
          <p:cNvPr id="106" name="Google Shape;106;p21"/>
          <p:cNvSpPr txBox="1"/>
          <p:nvPr/>
        </p:nvSpPr>
        <p:spPr>
          <a:xfrm>
            <a:off x="1455500" y="1203800"/>
            <a:ext cx="8273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107" name="Google Shape;107;p21"/>
          <p:cNvSpPr txBox="1"/>
          <p:nvPr/>
        </p:nvSpPr>
        <p:spPr>
          <a:xfrm>
            <a:off x="1138125" y="1258525"/>
            <a:ext cx="6905700" cy="289306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dirty="0"/>
              <a:t>Stay strong!</a:t>
            </a:r>
            <a:endParaRPr sz="2200" b="1" dirty="0"/>
          </a:p>
          <a:p>
            <a:pPr marL="0" lvl="0" indent="0" algn="ctr" rtl="0">
              <a:spcBef>
                <a:spcPts val="0"/>
              </a:spcBef>
              <a:spcAft>
                <a:spcPts val="0"/>
              </a:spcAft>
              <a:buNone/>
            </a:pPr>
            <a:r>
              <a:rPr lang="en" sz="2200" b="1" dirty="0"/>
              <a:t>Love God!</a:t>
            </a:r>
            <a:endParaRPr sz="2200" b="1" dirty="0"/>
          </a:p>
          <a:p>
            <a:pPr marL="0" lvl="0" indent="0" algn="ctr" rtl="0">
              <a:spcBef>
                <a:spcPts val="0"/>
              </a:spcBef>
              <a:spcAft>
                <a:spcPts val="0"/>
              </a:spcAft>
              <a:buNone/>
            </a:pPr>
            <a:r>
              <a:rPr lang="en" sz="2200" b="1" dirty="0"/>
              <a:t>Love people!</a:t>
            </a:r>
            <a:endParaRPr sz="2200" b="1" dirty="0"/>
          </a:p>
          <a:p>
            <a:pPr marL="0" lvl="0" indent="0" algn="ctr" rtl="0">
              <a:spcBef>
                <a:spcPts val="0"/>
              </a:spcBef>
              <a:spcAft>
                <a:spcPts val="0"/>
              </a:spcAft>
              <a:buNone/>
            </a:pPr>
            <a:endParaRPr lang="en-US" sz="2200" b="1" dirty="0"/>
          </a:p>
          <a:p>
            <a:pPr marL="0" lvl="0" indent="0" algn="ctr" rtl="0">
              <a:spcBef>
                <a:spcPts val="0"/>
              </a:spcBef>
              <a:spcAft>
                <a:spcPts val="0"/>
              </a:spcAft>
              <a:buNone/>
            </a:pPr>
            <a:endParaRPr sz="2200" b="1" dirty="0"/>
          </a:p>
          <a:p>
            <a:pPr marL="0" lvl="0" indent="0" algn="ctr" rtl="0">
              <a:spcBef>
                <a:spcPts val="0"/>
              </a:spcBef>
              <a:spcAft>
                <a:spcPts val="0"/>
              </a:spcAft>
              <a:buNone/>
            </a:pPr>
            <a:r>
              <a:rPr lang="en" sz="2200" b="1" dirty="0"/>
              <a:t>You have an eternal inheritance, </a:t>
            </a:r>
            <a:endParaRPr sz="2200" b="1" dirty="0"/>
          </a:p>
          <a:p>
            <a:pPr marL="0" lvl="0" indent="0" algn="ctr" rtl="0">
              <a:spcBef>
                <a:spcPts val="0"/>
              </a:spcBef>
              <a:spcAft>
                <a:spcPts val="0"/>
              </a:spcAft>
              <a:buNone/>
            </a:pPr>
            <a:r>
              <a:rPr lang="en" sz="2200" b="1" dirty="0"/>
              <a:t>so love like Jesus loved!</a:t>
            </a:r>
            <a:endParaRPr sz="2200" b="1" dirty="0"/>
          </a:p>
          <a:p>
            <a:pPr marL="0" lvl="0" indent="0" algn="ctr" rtl="0">
              <a:spcBef>
                <a:spcPts val="0"/>
              </a:spcBef>
              <a:spcAft>
                <a:spcPts val="0"/>
              </a:spcAft>
              <a:buNone/>
            </a:pPr>
            <a:endParaRPr sz="2200" b="1"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357</Words>
  <Application>Microsoft Office PowerPoint</Application>
  <PresentationFormat>On-screen Show (16:9)</PresentationFormat>
  <Paragraphs>39</Paragraphs>
  <Slides>9</Slides>
  <Notes>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9</vt:i4>
      </vt:variant>
    </vt:vector>
  </HeadingPairs>
  <TitlesOfParts>
    <vt:vector size="11" baseType="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Lynn Miller</cp:lastModifiedBy>
  <cp:revision>1</cp:revision>
  <dcterms:modified xsi:type="dcterms:W3CDTF">2025-03-16T11:39:18Z</dcterms:modified>
</cp:coreProperties>
</file>